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7" r:id="rId6"/>
    <p:sldId id="264" r:id="rId7"/>
    <p:sldId id="295" r:id="rId8"/>
    <p:sldId id="276" r:id="rId9"/>
    <p:sldId id="277" r:id="rId10"/>
    <p:sldId id="278" r:id="rId11"/>
    <p:sldId id="294" r:id="rId12"/>
    <p:sldId id="273" r:id="rId13"/>
    <p:sldId id="285" r:id="rId14"/>
    <p:sldId id="289" r:id="rId15"/>
    <p:sldId id="300" r:id="rId16"/>
    <p:sldId id="280" r:id="rId17"/>
    <p:sldId id="291" r:id="rId18"/>
    <p:sldId id="293" r:id="rId19"/>
    <p:sldId id="288" r:id="rId20"/>
    <p:sldId id="292" r:id="rId21"/>
    <p:sldId id="298" r:id="rId22"/>
    <p:sldId id="301" r:id="rId23"/>
    <p:sldId id="284" r:id="rId24"/>
    <p:sldId id="299" r:id="rId25"/>
    <p:sldId id="296" r:id="rId26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88340-A3C5-1CED-00D7-0CF7305263A7}" v="2" dt="2024-02-09T17:00:00.873"/>
    <p1510:client id="{F3758DF2-F92E-1674-CDFC-D934259EBF36}" v="1375" dt="2024-02-08T19:24:2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4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714604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1429207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2143811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2858414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3573018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4287622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5002225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5716829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2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AD70-839B-E133-3716-17AEABD8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5FE9A-35E9-9B04-42EE-D9CFBFC56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22539-F62E-EDA3-9D46-23671D3AF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2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F9125-99DA-40FF-A71D-161F472B3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5AF3-145A-410A-0DCE-5B4B8023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97DAD-8D74-92C6-A1E1-DD6B17FD9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E23FD-48E7-15FA-0CDC-F25601E9F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F86F2-9833-C054-A957-C7EC6237B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4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30" y="3800213"/>
            <a:ext cx="13147238" cy="6340736"/>
          </a:xfrm>
        </p:spPr>
        <p:txBody>
          <a:bodyPr anchor="b"/>
          <a:lstStyle>
            <a:lvl1pPr>
              <a:defRPr sz="10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0" y="10200935"/>
            <a:ext cx="13147238" cy="3334443"/>
          </a:xfrm>
        </p:spPr>
        <p:txBody>
          <a:bodyPr/>
          <a:lstStyle>
            <a:lvl1pPr marL="0" indent="0">
              <a:buNone/>
              <a:defRPr sz="4001">
                <a:solidFill>
                  <a:schemeClr val="tx1"/>
                </a:solidFill>
              </a:defRPr>
            </a:lvl1pPr>
            <a:lvl2pPr marL="762152" indent="0">
              <a:buNone/>
              <a:defRPr sz="3334">
                <a:solidFill>
                  <a:schemeClr val="tx1">
                    <a:tint val="75000"/>
                  </a:schemeClr>
                </a:solidFill>
              </a:defRPr>
            </a:lvl2pPr>
            <a:lvl3pPr marL="1524305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3pPr>
            <a:lvl4pPr marL="228645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61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76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91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50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721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81156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3736696"/>
            <a:ext cx="6448577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8" y="3736696"/>
            <a:ext cx="6480335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2194738"/>
            <a:ext cx="7716857" cy="10832534"/>
          </a:xfrm>
        </p:spPr>
        <p:txBody>
          <a:bodyPr/>
          <a:lstStyle>
            <a:lvl1pPr>
              <a:defRPr sz="5334"/>
            </a:lvl1pPr>
            <a:lvl2pPr>
              <a:defRPr sz="4668"/>
            </a:lvl2pPr>
            <a:lvl3pPr>
              <a:defRPr sz="4001"/>
            </a:lvl3pPr>
            <a:lvl4pPr>
              <a:defRPr sz="3334"/>
            </a:lvl4pPr>
            <a:lvl5pPr>
              <a:defRPr sz="3334"/>
            </a:lvl5pPr>
            <a:lvl6pPr>
              <a:defRPr sz="3334"/>
            </a:lvl6pPr>
            <a:lvl7pPr>
              <a:defRPr sz="3334"/>
            </a:lvl7pPr>
            <a:lvl8pPr>
              <a:defRPr sz="3334"/>
            </a:lvl8pPr>
            <a:lvl9pPr>
              <a:defRPr sz="3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2194738"/>
            <a:ext cx="7716857" cy="10832534"/>
          </a:xfrm>
        </p:spPr>
        <p:txBody>
          <a:bodyPr anchor="t"/>
          <a:lstStyle>
            <a:lvl1pPr marL="0" indent="0">
              <a:buNone/>
              <a:defRPr sz="5334"/>
            </a:lvl1pPr>
            <a:lvl2pPr marL="762152" indent="0">
              <a:buNone/>
              <a:defRPr sz="4668"/>
            </a:lvl2pPr>
            <a:lvl3pPr marL="1524305" indent="0">
              <a:buNone/>
              <a:defRPr sz="4001"/>
            </a:lvl3pPr>
            <a:lvl4pPr marL="2286457" indent="0">
              <a:buNone/>
              <a:defRPr sz="3334"/>
            </a:lvl4pPr>
            <a:lvl5pPr marL="3048610" indent="0">
              <a:buNone/>
              <a:defRPr sz="3334"/>
            </a:lvl5pPr>
            <a:lvl6pPr marL="3810762" indent="0">
              <a:buNone/>
              <a:defRPr sz="3334"/>
            </a:lvl6pPr>
            <a:lvl7pPr marL="4572914" indent="0">
              <a:buNone/>
              <a:defRPr sz="3334"/>
            </a:lvl7pPr>
            <a:lvl8pPr marL="5335067" indent="0">
              <a:buNone/>
              <a:defRPr sz="3334"/>
            </a:lvl8pPr>
            <a:lvl9pPr marL="6097219" indent="0">
              <a:buNone/>
              <a:defRPr sz="333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oig.ssa.gov" TargetMode="External"/><Relationship Id="rId2" Type="http://schemas.openxmlformats.org/officeDocument/2006/relationships/hyperlink" Target="ssa.gov/scam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SA.GOV/SC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oig.ssa.gov/repo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0D45DD3-1B21-A511-F824-601D9CE7B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4"/>
          <a:stretch/>
        </p:blipFill>
        <p:spPr>
          <a:xfrm>
            <a:off x="5674720" y="1925341"/>
            <a:ext cx="9568455" cy="12815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5" y="1"/>
            <a:ext cx="14837030" cy="607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9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</a:t>
            </a:r>
            <a:br>
              <a:rPr lang="en-US" sz="9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9000" b="1">
                <a:solidFill>
                  <a:srgbClr val="002060"/>
                </a:solidFill>
                <a:latin typeface="Bahnschrift SemiBold" panose="020B0502040204020203" pitchFamily="34" charset="0"/>
              </a:rPr>
              <a:t>the Scam Day</a:t>
            </a:r>
            <a:br>
              <a:rPr lang="en-US" sz="9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9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  <a:br>
              <a:rPr lang="en-US" sz="9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7000" b="1">
                <a:solidFill>
                  <a:srgbClr val="002060"/>
                </a:solidFill>
                <a:latin typeface="Bahnschrift SemiBold" panose="020B0502040204020203" pitchFamily="34" charset="0"/>
              </a:rPr>
              <a:t>MARCH 7, 2024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endParaRPr lang="en-US" sz="4000" b="1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14" y="12946347"/>
            <a:ext cx="2038927" cy="20389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" y="13099178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1" y="-2038349"/>
            <a:ext cx="15243174" cy="17281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407927" y="704390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719952" y="2196044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524644" y="11375260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7124598" y="6602413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2D68A-1789-BF91-6E13-51E556E0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36835" y="11125200"/>
            <a:ext cx="3063715" cy="3045072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C5DE3-6FAF-652F-2DF4-FA0AE4C41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454" y="686753"/>
            <a:ext cx="9770446" cy="8471960"/>
          </a:xfrm>
        </p:spPr>
        <p:txBody>
          <a:bodyPr/>
          <a:lstStyle/>
          <a:p>
            <a:endParaRPr lang="en-US" sz="48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A66AC-CC26-5535-33FF-1B983F81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1B64F-C912-5E48-04FC-9B5AD0D05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36835" y="11125200"/>
            <a:ext cx="3063715" cy="3045072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83378-E4DF-D454-FB1A-60FECD04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454" y="686753"/>
            <a:ext cx="9770446" cy="8471960"/>
          </a:xfrm>
        </p:spPr>
        <p:txBody>
          <a:bodyPr/>
          <a:lstStyle/>
          <a:p>
            <a:endParaRPr lang="en-US" sz="48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-1587" y="-3241308"/>
            <a:ext cx="15243174" cy="1848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620000" y="-261610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Bahnschrift SemiBold" panose="020B0502040204020203" pitchFamily="34" charset="0"/>
              </a:rPr>
              <a:t>READY-TO-SHARE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834002" y="1693427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7620000" y="5963016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834002" y="10134556"/>
            <a:ext cx="54092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#SlamTheScam content during National Consumer Protection Week, March 3—9, and don’t forget to reshare other #SlamTheScam posts.</a:t>
            </a:r>
          </a:p>
        </p:txBody>
      </p:sp>
    </p:spTree>
    <p:extLst>
      <p:ext uri="{BB962C8B-B14F-4D97-AF65-F5344CB8AC3E}">
        <p14:creationId xmlns:p14="http://schemas.microsoft.com/office/powerpoint/2010/main" val="7370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42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65CB098-35A2-40F1-0713-1F3F4170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880C4A-1773-C2FB-9184-B5794A3B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36F1B17-AA6A-3221-3D3B-9F793A9C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5D137-2332-83AA-D07B-29CB0D436563}"/>
              </a:ext>
            </a:extLst>
          </p:cNvPr>
          <p:cNvSpPr txBox="1"/>
          <p:nvPr/>
        </p:nvSpPr>
        <p:spPr>
          <a:xfrm>
            <a:off x="12172950" y="6190426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results, download the story slide as an image, and edit directly in the Instagram app.</a:t>
            </a:r>
          </a:p>
        </p:txBody>
      </p:sp>
    </p:spTree>
    <p:extLst>
      <p:ext uri="{BB962C8B-B14F-4D97-AF65-F5344CB8AC3E}">
        <p14:creationId xmlns:p14="http://schemas.microsoft.com/office/powerpoint/2010/main" val="351572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4399-0984-B001-2061-9649E7B4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0EA11-EB88-429D-0041-B6D3A95EF0FC}"/>
              </a:ext>
            </a:extLst>
          </p:cNvPr>
          <p:cNvSpPr txBox="1"/>
          <p:nvPr/>
        </p:nvSpPr>
        <p:spPr>
          <a:xfrm>
            <a:off x="12172950" y="6190426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results, download the story slide as an image, and edit directly in the Instagram app.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81815-4BC5-C9BE-5B68-A6502341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34" y="-751"/>
            <a:ext cx="8631933" cy="152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17" y="2292708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571" y="3740727"/>
            <a:ext cx="12314350" cy="106195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March 7, 2024, help Social Security Administration and the Office of the Inspector General </a:t>
            </a: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fourth annual National Slam the Scam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partnering with other government agencies to raise public awareness of government imposter scams that continue to plague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 the Scam Day is part of the larger National Consumer Protection Week (NCPW), hosted by the Federal Trade Commission March 3 - 9,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will help you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Instagram during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Consumer Protection Week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#NCPW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 National Slam the Scam Day.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19" y="837149"/>
            <a:ext cx="11215271" cy="107444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891" y="5780384"/>
            <a:ext cx="12985951" cy="101241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what to do if you receive a scam call, text message, letter, or email? Follow these simple steps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National Consumer Protection Week, and we need your help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 at ssa.gov/scam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#NCPW2024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are pretending to be government employees. They may threaten you and demand immediate payment. Don’t be fooled!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the scam at: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oig.ssa.gov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1496166" y="2137827"/>
            <a:ext cx="121934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Copy, paste, and share the messages below to support National Slam the Scam Day or create your own messages. Add hashtags such as #SlamTheScam, #NCPW2024, and #NCPW to your message and remember to share. Let’s get the word out to as many people as possible.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</a:extLst>
          </p:cNvPr>
          <p:cNvCxnSpPr/>
          <p:nvPr/>
        </p:nvCxnSpPr>
        <p:spPr>
          <a:xfrm>
            <a:off x="1224319" y="5554147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7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8013-CDA9-E987-65B0-FFD15E308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54F-8EC9-2BFA-43A3-A7CECD90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19" y="837149"/>
            <a:ext cx="11215271" cy="10744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000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F07C5-3182-B212-24D5-44BDAE359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891" y="5780384"/>
            <a:ext cx="12985951" cy="87180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¿Sabe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un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de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carta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o un email de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persona que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? </a:t>
            </a:r>
            <a:r>
              <a:rPr lang="en-US" sz="2200">
                <a:solidFill>
                  <a:srgbClr val="002060"/>
                </a:solidFill>
                <a:latin typeface="Arial"/>
                <a:ea typeface="+mn-lt"/>
                <a:cs typeface="+mn-lt"/>
                <a:hlinkClick r:id="rId2"/>
              </a:rPr>
              <a:t>ssa.gov/espanol/estafas/</a:t>
            </a:r>
            <a:r>
              <a:rPr lang="en-US" sz="2200">
                <a:solidFill>
                  <a:srgbClr val="00206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#OjoConLasEstafas #NCPW2024</a:t>
            </a:r>
            <a:endParaRPr lang="en-US" sz="2200" b="1">
              <a:solidFill>
                <a:srgbClr val="002060"/>
              </a:solidFill>
              <a:latin typeface="Arial"/>
              <a:cs typeface="Arial"/>
              <a:hlinkClick r:id="" action="ppaction://noactio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Esta es la Semana Nacional de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Protección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Consumidor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solicitamos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un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visitando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200">
                <a:solidFill>
                  <a:srgbClr val="002060"/>
                </a:solidFill>
                <a:latin typeface="Arial"/>
                <a:cs typeface="Calibri"/>
                <a:hlinkClick r:id="rId2"/>
              </a:rPr>
              <a:t>ssa.gov/espanol/estafas/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2200" b="1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e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de #SeguroSocial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a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un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y par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aremos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2200" b="1" err="1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 Es probable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qu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lo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 ¡No se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! ¡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y CIERRE LA LLAMADA!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la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220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las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de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y 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220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har char="•"/>
            </a:pP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8BBCC-1215-1AB2-B64B-DE36201C6F73}"/>
              </a:ext>
            </a:extLst>
          </p:cNvPr>
          <p:cNvSpPr txBox="1"/>
          <p:nvPr/>
        </p:nvSpPr>
        <p:spPr>
          <a:xfrm>
            <a:off x="1496166" y="2137827"/>
            <a:ext cx="1219340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/>
                <a:cs typeface="Arial"/>
              </a:rPr>
              <a:t>Copy, paste, and share the Spanish messages below to support National Slam the Scam Day or create your own Spanish messages. Add hashtags such as #OjoConLasEstafas, #SlamTheScam, #NCPW2024, and #NCPW to your message and remember to share. Let’s get the word out to as many people as possible. 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B9B47C-6408-48F8-D053-A201890B347D}"/>
              </a:ext>
            </a:extLst>
          </p:cNvPr>
          <p:cNvCxnSpPr/>
          <p:nvPr/>
        </p:nvCxnSpPr>
        <p:spPr>
          <a:xfrm>
            <a:off x="1224319" y="5554147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2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  <a:b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</a:br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2" action="ppaction://hlinkfile"/>
              </a:rPr>
              <a:t>ssa.gov/scam</a:t>
            </a:r>
            <a:endParaRPr lang="en-US" sz="450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38432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18" y="781050"/>
            <a:ext cx="11215271" cy="262760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Instagram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167" y="4320150"/>
            <a:ext cx="12193402" cy="66028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protect your community by sharing </a:t>
            </a: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 Don’t forget to share other </a:t>
            </a: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 and stories.</a:t>
            </a:r>
          </a:p>
          <a:p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blank template and/or ready-to-share templates provided in the following slides. Create your own messages, captions, or use our provided captions for guidance.</a:t>
            </a:r>
          </a:p>
          <a:p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and share using the </a:t>
            </a: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hashtag.</a:t>
            </a:r>
          </a:p>
          <a:p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during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Consumer Protection Week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3—9,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  <a:endParaRPr lang="en-US" sz="900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36933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347730" y="1337183"/>
            <a:ext cx="1211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						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704850" y="5645987"/>
            <a:ext cx="503347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Post: 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 up or ignore suspicious calls or messages. Government employees will NEVER threaten you or demand immediate payment. #SlamTheScam #NCPW2024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&#10;SSA and SSA OIG logos in the bottom.">
            <a:extLst>
              <a:ext uri="{FF2B5EF4-FFF2-40B4-BE49-F238E27FC236}">
                <a16:creationId xmlns:a16="http://schemas.microsoft.com/office/drawing/2014/main" id="{B7F1C9C6-5FDD-2738-9864-344D3EE7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1" y="4705350"/>
            <a:ext cx="7607416" cy="76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122423" y="1413382"/>
            <a:ext cx="121192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								 agency</a:t>
            </a:r>
          </a:p>
          <a:p>
            <a:endParaRPr lang="en-US" sz="45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1747778" y="6369886"/>
            <a:ext cx="5205471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Stickers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[link: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oig.ssa.gov/report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[hashtags: #SlamTheScam #NCPW2024]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A9285A8D-18E2-87D9-5E9D-31358702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29" y="3290700"/>
            <a:ext cx="6246812" cy="111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561981" y="1146682"/>
            <a:ext cx="1211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						 and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1747779" y="6137875"/>
            <a:ext cx="397149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Stickers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[link: ssa.gov/scam]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[hashtags: #SlamTheScam #NCPW2024]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&#10;Text on screen: Help get the word out about government imposter scams on March 9. Visit [link: ssa.gov/scam] to learn how you can #SlamTheScam #NCPW2023">
            <a:extLst>
              <a:ext uri="{FF2B5EF4-FFF2-40B4-BE49-F238E27FC236}">
                <a16:creationId xmlns:a16="http://schemas.microsoft.com/office/drawing/2014/main" id="{0CDB0805-3252-0858-D8DF-96B71993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109493"/>
            <a:ext cx="5806787" cy="10323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DE516-9460-2703-945B-4CF1B3483BCF}"/>
              </a:ext>
            </a:extLst>
          </p:cNvPr>
          <p:cNvSpPr txBox="1"/>
          <p:nvPr/>
        </p:nvSpPr>
        <p:spPr>
          <a:xfrm>
            <a:off x="7772628" y="3697118"/>
            <a:ext cx="4076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get the word out about government imposter scams on March 7. Visit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[link: ssa.gov/scam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how you can </a:t>
            </a:r>
            <a:r>
              <a:rPr lang="en-US" sz="280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#SlamTheScam #NCPW2024</a:t>
            </a:r>
            <a:endParaRPr lang="en-US" sz="280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36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  <a:endParaRPr lang="en-US" sz="900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21691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1" y="-2244435"/>
            <a:ext cx="15243174" cy="17376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806313" y="693650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605401" y="1851215"/>
            <a:ext cx="5409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post template.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7406063" y="6836757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738753" y="9951055"/>
            <a:ext cx="54092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hashtags such as #SlamTheScam, #NCPW2024, and #NCPW to your caption.</a:t>
            </a:r>
          </a:p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For best results, edit the blank story template in the Instagram app.</a:t>
            </a:r>
          </a:p>
          <a:p>
            <a:pPr algn="r"/>
            <a:endParaRPr lang="en-US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8" ma:contentTypeDescription="Create a new document." ma:contentTypeScope="" ma:versionID="8e024903241cb0e4e5fb8826c68d5e17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88a43c37dcf6148be08aa5250403b96d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D44993-0E18-4E85-915E-6D57EC8FC4E7}">
  <ds:schemaRefs>
    <ds:schemaRef ds:uri="07c7fcb7-5c43-4032-a2cf-557d02410901"/>
    <ds:schemaRef ds:uri="ee0e8df6-4683-4906-89d2-a3a9e1a315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881352-4118-444C-8342-3C55210C7F24}">
  <ds:schemaRefs>
    <ds:schemaRef ds:uri="07c7fcb7-5c43-4032-a2cf-557d02410901"/>
    <ds:schemaRef ds:uri="ee0e8df6-4683-4906-89d2-a3a9e1a315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3472F5-2CB4-4706-B812-74B66F55E0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1197</Words>
  <Application>Microsoft Office PowerPoint</Application>
  <PresentationFormat>Custom</PresentationFormat>
  <Paragraphs>73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Bahnschrift SemiBold</vt:lpstr>
      <vt:lpstr>Calibri</vt:lpstr>
      <vt:lpstr>Calibri Light</vt:lpstr>
      <vt:lpstr>Office Theme</vt:lpstr>
      <vt:lpstr>National Slam  the Scam Day #SlamTheScam MARCH 7, 2024 </vt:lpstr>
      <vt:lpstr>Help us #SlamTheScam!</vt:lpstr>
      <vt:lpstr>#SlamTheScam Instagram Toolkit</vt:lpstr>
      <vt:lpstr>EXAMPLES</vt:lpstr>
      <vt:lpstr>PowerPoint Presentation</vt:lpstr>
      <vt:lpstr>PowerPoint Presentation</vt:lpstr>
      <vt:lpstr>PowerPoint Presentation</vt:lpstr>
      <vt:lpstr>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#SLAMTHESCAM Find more scam awareness resources and information at ssa.gov/scam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Martin, Katy</cp:lastModifiedBy>
  <cp:revision>2</cp:revision>
  <dcterms:created xsi:type="dcterms:W3CDTF">2022-02-01T19:18:04Z</dcterms:created>
  <dcterms:modified xsi:type="dcterms:W3CDTF">2024-02-12T14:07:02Z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-1705127610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128484545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